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9"/>
  </p:notesMasterIdLst>
  <p:handoutMasterIdLst>
    <p:handoutMasterId r:id="rId20"/>
  </p:handoutMasterIdLst>
  <p:sldIdLst>
    <p:sldId id="276" r:id="rId2"/>
    <p:sldId id="275" r:id="rId3"/>
    <p:sldId id="284" r:id="rId4"/>
    <p:sldId id="277" r:id="rId5"/>
    <p:sldId id="285" r:id="rId6"/>
    <p:sldId id="278" r:id="rId7"/>
    <p:sldId id="286" r:id="rId8"/>
    <p:sldId id="279" r:id="rId9"/>
    <p:sldId id="287" r:id="rId10"/>
    <p:sldId id="280" r:id="rId11"/>
    <p:sldId id="288" r:id="rId12"/>
    <p:sldId id="281" r:id="rId13"/>
    <p:sldId id="289" r:id="rId14"/>
    <p:sldId id="282" r:id="rId15"/>
    <p:sldId id="290" r:id="rId16"/>
    <p:sldId id="283" r:id="rId17"/>
    <p:sldId id="291" r:id="rId18"/>
  </p:sldIdLst>
  <p:sldSz cx="9144000" cy="6858000" type="screen4x3"/>
  <p:notesSz cx="6813550" cy="98250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EF5CE"/>
    <a:srgbClr val="FFFFCC"/>
    <a:srgbClr val="FFFFFF"/>
    <a:srgbClr val="FFFF66"/>
    <a:srgbClr val="FFCC00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96" y="-102"/>
      </p:cViewPr>
      <p:guideLst>
        <p:guide orient="horz" pos="2160"/>
        <p:guide orient="horz" pos="346"/>
        <p:guide orient="horz" pos="3974"/>
        <p:guide orient="horz" pos="300"/>
        <p:guide pos="2880"/>
        <p:guide pos="5602"/>
        <p:guide pos="158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60"/>
      </p:cViewPr>
      <p:guideLst>
        <p:guide orient="horz" pos="3094"/>
        <p:guide pos="214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7.xml"/><Relationship Id="rId3" Type="http://schemas.openxmlformats.org/officeDocument/2006/relationships/slide" Target="slides/slide7.xml"/><Relationship Id="rId7" Type="http://schemas.openxmlformats.org/officeDocument/2006/relationships/slide" Target="slides/slide15.xml"/><Relationship Id="rId2" Type="http://schemas.openxmlformats.org/officeDocument/2006/relationships/slide" Target="slides/slide5.xml"/><Relationship Id="rId1" Type="http://schemas.openxmlformats.org/officeDocument/2006/relationships/slide" Target="slides/slide3.xml"/><Relationship Id="rId6" Type="http://schemas.openxmlformats.org/officeDocument/2006/relationships/slide" Target="slides/slide13.xml"/><Relationship Id="rId5" Type="http://schemas.openxmlformats.org/officeDocument/2006/relationships/slide" Target="slides/slide11.xml"/><Relationship Id="rId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0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0800" y="0"/>
            <a:ext cx="2952750" cy="490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34500"/>
            <a:ext cx="2952750" cy="490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0800" y="9334500"/>
            <a:ext cx="2952750" cy="490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fld id="{E5E57053-1F2B-42E2-9550-B4B4F23B2E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0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60800" y="0"/>
            <a:ext cx="2952750" cy="490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50913" y="736600"/>
            <a:ext cx="4913312" cy="36845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65663"/>
            <a:ext cx="4997450" cy="44227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Click to edit Master text styles</a:t>
            </a:r>
          </a:p>
          <a:p>
            <a:pPr lvl="1"/>
            <a:r>
              <a:rPr lang="cs-CZ" noProof="0" smtClean="0"/>
              <a:t>Second level</a:t>
            </a:r>
          </a:p>
          <a:p>
            <a:pPr lvl="2"/>
            <a:r>
              <a:rPr lang="cs-CZ" noProof="0" smtClean="0"/>
              <a:t>Third level</a:t>
            </a:r>
          </a:p>
          <a:p>
            <a:pPr lvl="3"/>
            <a:r>
              <a:rPr lang="cs-CZ" noProof="0" smtClean="0"/>
              <a:t>Fourth level</a:t>
            </a:r>
          </a:p>
          <a:p>
            <a:pPr lvl="4"/>
            <a:r>
              <a:rPr lang="cs-CZ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34500"/>
            <a:ext cx="2952750" cy="490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60800" y="9334500"/>
            <a:ext cx="2952750" cy="4905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fld id="{BF3791D9-19D5-40EB-A1AC-26F766AB84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33F204-75B5-43AC-BAA0-069C1EBF00F3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BAEDFC-A0C3-4CC2-AE3D-694BEB12AC8F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FB07D0-74E6-4E42-989C-E29DAD30759C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37E95D-BB85-4236-895F-FD3ACBB384A3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7257C0-D461-44B2-87C0-DA232363B5DF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444DA3-CA78-44D1-B2F1-8A0314228C57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6AD698-4181-4F5E-A62E-75D1F62ECE69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8C7A75-EEFE-4B47-86A4-C04971673F9E}" type="slidenum">
              <a:rPr lang="cs-CZ" smtClean="0"/>
              <a:pPr/>
              <a:t>8</a:t>
            </a:fld>
            <a:endParaRPr lang="cs-CZ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4459C0-8421-43A8-8858-1C1A470AC090}" type="slidenum">
              <a:rPr lang="cs-CZ" smtClean="0"/>
              <a:pPr/>
              <a:t>9</a:t>
            </a:fld>
            <a:endParaRPr lang="cs-CZ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182C75-6367-4A4E-A6D6-85E94E297DA7}" type="slidenum">
              <a:rPr lang="cs-CZ" smtClean="0"/>
              <a:pPr/>
              <a:t>10</a:t>
            </a:fld>
            <a:endParaRPr lang="cs-CZ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F37CF9-B380-4468-8C88-A4F78A81F7C2}" type="slidenum">
              <a:rPr lang="cs-CZ" smtClean="0"/>
              <a:pPr/>
              <a:t>11</a:t>
            </a:fld>
            <a:endParaRPr lang="cs-CZ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4468FB-E100-49DD-BA0A-E64618A34E6B}" type="slidenum">
              <a:rPr lang="cs-CZ" smtClean="0"/>
              <a:pPr/>
              <a:t>12</a:t>
            </a:fld>
            <a:endParaRPr lang="cs-CZ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69B308-0E9D-4493-BD77-F919F05B29D9}" type="slidenum">
              <a:rPr lang="cs-CZ" smtClean="0"/>
              <a:pPr/>
              <a:t>13</a:t>
            </a:fld>
            <a:endParaRPr lang="cs-CZ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359243-A546-4078-8200-8DA7CFC0C704}" type="slidenum">
              <a:rPr lang="cs-CZ" smtClean="0"/>
              <a:pPr/>
              <a:t>14</a:t>
            </a:fld>
            <a:endParaRPr lang="cs-CZ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E73145-DAD7-4DAD-94A0-0CEF84B8AC0F}" type="slidenum">
              <a:rPr lang="cs-CZ" smtClean="0"/>
              <a:pPr/>
              <a:t>15</a:t>
            </a:fld>
            <a:endParaRPr lang="cs-CZ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F96AF8-0854-4AFE-B024-E1ABF4FAA60B}" type="slidenum">
              <a:rPr lang="cs-CZ" smtClean="0"/>
              <a:pPr/>
              <a:t>16</a:t>
            </a:fld>
            <a:endParaRPr lang="cs-CZ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09FE08-E130-4FA1-82BA-DE8C490A9ACF}" type="slidenum">
              <a:rPr lang="cs-CZ" smtClean="0"/>
              <a:pPr/>
              <a:t>17</a:t>
            </a:fld>
            <a:endParaRPr lang="cs-CZ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7758113" y="1463675"/>
            <a:ext cx="16902113" cy="10795000"/>
            <a:chOff x="-4887" y="922"/>
            <a:chExt cx="10647" cy="6800"/>
          </a:xfrm>
        </p:grpSpPr>
        <p:sp>
          <p:nvSpPr>
            <p:cNvPr id="5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Arc 4"/>
            <p:cNvSpPr>
              <a:spLocks/>
            </p:cNvSpPr>
            <p:nvPr/>
          </p:nvSpPr>
          <p:spPr bwMode="auto">
            <a:xfrm>
              <a:off x="-4887" y="922"/>
              <a:ext cx="8474" cy="680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3200 w 43200"/>
                <a:gd name="T1" fmla="*/ 21600 h 43200"/>
                <a:gd name="T2" fmla="*/ 24979 w 43200"/>
                <a:gd name="T3" fmla="*/ 266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</a:path>
                <a:path w="43200" h="43200" stroke="0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sq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048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sk-SK"/>
              <a:t>Klepnutím lze upravit styl předlohy nadpisů.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429000" y="2085975"/>
            <a:ext cx="5638800" cy="1038225"/>
          </a:xfrm>
        </p:spPr>
        <p:txBody>
          <a:bodyPr lIns="92075" rIns="92075"/>
          <a:lstStyle>
            <a:lvl1pPr marL="0" indent="0">
              <a:lnSpc>
                <a:spcPct val="70000"/>
              </a:lnSpc>
              <a:buFont typeface="Wingdings" pitchFamily="2" charset="2"/>
              <a:buNone/>
              <a:defRPr/>
            </a:lvl1pPr>
          </a:lstStyle>
          <a:p>
            <a:r>
              <a:rPr lang="sk-SK"/>
              <a:t>Klepnutím lze upravit styl předlohy podnadpisů.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1295400" y="6365875"/>
            <a:ext cx="426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>
                <a:latin typeface="+mn-lt"/>
              </a:defRPr>
            </a:lvl2pPr>
          </a:lstStyle>
          <a:p>
            <a:pPr lvl="1">
              <a:defRPr/>
            </a:pPr>
            <a:fld id="{CD32A8B9-7738-480F-BE20-80008CCB1FCA}" type="slidenum">
              <a:rPr lang="sk-SK"/>
              <a:pPr lvl="1"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EA50F4ED-0B4F-4DF5-BEFD-0410C4FC0D54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6BDF431F-BB75-4E99-9365-74F766B58B75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4213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A3EBA9AF-F9D0-48B7-ACB3-8EAB4CF2C38F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E1867CA0-20A3-4601-A15B-E3DCFD09B18A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56557438-5212-4412-B45B-DA33ABC8D5B2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227269C6-3501-418B-89F0-097A178B23E9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2B683902-AB4F-445E-B4D7-6AF35FF1B5FD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09184169-594D-425E-9051-C46847364B8A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6279A60B-478E-4D0A-B427-DF9E803C91DB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3700" y="609600"/>
            <a:ext cx="20193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4213" y="609600"/>
            <a:ext cx="5907087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79320420-EB0B-4DB8-8EC1-3D35DA823BE3}" type="slidenum">
              <a:rPr lang="sk-SK"/>
              <a:pPr lvl="1">
                <a:defRPr/>
              </a:pPr>
              <a:t>‹#›</a:t>
            </a:fld>
            <a:endParaRPr lang="sk-SK">
              <a:latin typeface="+mn-lt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5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050"/>
          <p:cNvGrpSpPr>
            <a:grpSpLocks/>
          </p:cNvGrpSpPr>
          <p:nvPr/>
        </p:nvGrpSpPr>
        <p:grpSpPr bwMode="auto">
          <a:xfrm>
            <a:off x="-8405813" y="4763"/>
            <a:ext cx="17538701" cy="13690600"/>
            <a:chOff x="-5295" y="3"/>
            <a:chExt cx="11048" cy="8624"/>
          </a:xfrm>
        </p:grpSpPr>
        <p:sp>
          <p:nvSpPr>
            <p:cNvPr id="19459" name="Freeform 2051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460" name="Arc 2052"/>
            <p:cNvSpPr>
              <a:spLocks/>
            </p:cNvSpPr>
            <p:nvPr/>
          </p:nvSpPr>
          <p:spPr bwMode="auto">
            <a:xfrm>
              <a:off x="-5295" y="3"/>
              <a:ext cx="10596" cy="8624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3200 w 43200"/>
                <a:gd name="T1" fmla="*/ 21600 h 43200"/>
                <a:gd name="T2" fmla="*/ 21600 w 43200"/>
                <a:gd name="T3" fmla="*/ 0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sq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19461" name="Rectangle 2053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609600"/>
            <a:ext cx="80787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Klepnutím lze upravit styl předlohy nadpisů.</a:t>
            </a:r>
          </a:p>
        </p:txBody>
      </p:sp>
      <p:sp>
        <p:nvSpPr>
          <p:cNvPr id="1028" name="Rectangle 205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562" tIns="46038" rIns="182562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Klepnutím lze upravit styly předlohy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Třetí úroveň</a:t>
            </a:r>
          </a:p>
          <a:p>
            <a:pPr lvl="3"/>
            <a:r>
              <a:rPr lang="sk-SK" smtClean="0"/>
              <a:t>Čtvrtá úroveň</a:t>
            </a:r>
          </a:p>
          <a:p>
            <a:pPr lvl="4"/>
            <a:r>
              <a:rPr lang="sk-SK" smtClean="0"/>
              <a:t>Pátá úroveň</a:t>
            </a:r>
          </a:p>
        </p:txBody>
      </p:sp>
      <p:sp>
        <p:nvSpPr>
          <p:cNvPr id="19463" name="Rectangle 205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19464" name="Rectangle 205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4213" y="6365875"/>
            <a:ext cx="426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19465" name="Rectangle 205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0" rIns="92075" bIns="0" numCol="1" anchor="b" anchorCtr="0" compatLnSpc="1">
            <a:prstTxWarp prst="textNoShape">
              <a:avLst/>
            </a:prstTxWarp>
          </a:bodyPr>
          <a:lstStyle>
            <a:lvl2pPr lvl="1" algn="r">
              <a:defRPr kumimoji="0" sz="1400">
                <a:latin typeface="+mj-lt"/>
              </a:defRPr>
            </a:lvl2pPr>
          </a:lstStyle>
          <a:p>
            <a:pPr lvl="1">
              <a:defRPr/>
            </a:pPr>
            <a:fld id="{F1D21EA7-4759-4925-87BA-4A2B39DFE94D}" type="slidenum">
              <a:rPr lang="sk-SK"/>
              <a:pPr lvl="1">
                <a:defRPr/>
              </a:pPr>
              <a:t>‹#›</a:t>
            </a:fld>
            <a:endParaRPr lang="sk-SK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0825" y="1209675"/>
            <a:ext cx="8642350" cy="4410075"/>
          </a:xfrm>
        </p:spPr>
        <p:txBody>
          <a:bodyPr/>
          <a:lstStyle/>
          <a:p>
            <a:pPr algn="ctr" eaLnBrk="1" hangingPunct="1">
              <a:lnSpc>
                <a:spcPct val="105000"/>
              </a:lnSpc>
              <a:defRPr/>
            </a:pPr>
            <a:endParaRPr lang="cs-CZ" sz="3400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1" hangingPunct="1">
              <a:lnSpc>
                <a:spcPct val="105000"/>
              </a:lnSpc>
              <a:defRPr/>
            </a:pPr>
            <a:endParaRPr lang="cs-CZ" sz="2600" b="1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1" hangingPunct="1">
              <a:lnSpc>
                <a:spcPct val="105000"/>
              </a:lnSpc>
              <a:defRPr/>
            </a:pPr>
            <a:r>
              <a:rPr lang="cs-CZ" sz="38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Příprava (vzdělávání) lidí </a:t>
            </a:r>
            <a:r>
              <a:rPr lang="cs-CZ" sz="38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na </a:t>
            </a:r>
            <a:r>
              <a:rPr lang="cs-CZ" sz="3800" b="1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manažerskou </a:t>
            </a:r>
            <a:r>
              <a:rPr lang="cs-CZ" sz="38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kompetentnost</a:t>
            </a:r>
          </a:p>
          <a:p>
            <a:pPr algn="ctr" eaLnBrk="1" hangingPunct="1">
              <a:lnSpc>
                <a:spcPct val="105000"/>
              </a:lnSpc>
              <a:defRPr/>
            </a:pPr>
            <a:endParaRPr lang="cs-CZ" sz="2600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1" hangingPunct="1">
              <a:lnSpc>
                <a:spcPct val="105000"/>
              </a:lnSpc>
              <a:defRPr/>
            </a:pPr>
            <a:endParaRPr lang="cs-CZ" sz="3400" dirty="0" smtClean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eaLnBrk="1" hangingPunct="1">
              <a:lnSpc>
                <a:spcPct val="105000"/>
              </a:lnSpc>
              <a:defRPr/>
            </a:pPr>
            <a:r>
              <a:rPr lang="cs-CZ" sz="3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Janka Vydrová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250825" y="1511300"/>
            <a:ext cx="8642350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ctr">
              <a:lnSpc>
                <a:spcPct val="15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 b="1" u="sng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Vymezení vzdělávání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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charakteristiky vzdělávání 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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výsledek vzdělávání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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tři druhy inteligence: SQ, IQ, AQ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50825" y="49213"/>
            <a:ext cx="6772275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2200">
                <a:solidFill>
                  <a:schemeClr val="bg2"/>
                </a:solidFill>
              </a:rPr>
              <a:t>Příprava (vzdělávání) lidí na manažerskou kompetentnost  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250825" y="1187450"/>
            <a:ext cx="8642350" cy="45243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Vzdělávání = citový, kognitivní a volní informačně-komunikační proces, který je orientovaný na získávání a rozvíjení vlastností, vědomostí a dovedností člověka, které ovlivňují jeho aktivity, konání, chování a prožívání v práci a osobním životě.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Výsledek vzdělávání = změna způsobilostí člověka = změna chování jedince v budoucím konání, v postojích, výkonech a výsledcích práce = změna kompetence;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SQ = sociální inteligence = osobní moudrost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IQ = vědomostní inteligence = odborná rozumnost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AQ = aktivizační inteligence = praktická schopnost člověka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250825" y="836613"/>
            <a:ext cx="86423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ctr">
              <a:lnSpc>
                <a:spcPct val="15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 b="1" u="sng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Význam vzdělávání v manažmentu</a:t>
            </a:r>
            <a:endParaRPr kumimoji="0" lang="cs-CZ" sz="340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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celostní orientace přípravy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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trend k humanizaci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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vzdělávání současnosti – informační doba, informační věk, výrazný posun ve vědě a technice, kvalitě života a další skutečnosti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50825" y="49213"/>
            <a:ext cx="6772275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2200">
                <a:solidFill>
                  <a:schemeClr val="bg2"/>
                </a:solidFill>
              </a:rPr>
              <a:t>Příprava (vzdělávání) lidí na manažerskou kompetentnost  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50825" y="1187450"/>
            <a:ext cx="8642350" cy="4838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„Sociálně a lidsky zralé osobnosti, odborně zdatní a prakticky dovední manažeři na vedoucí pozice – ostatní na svoje místa“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Význam, potřeba, nevyhnutelnost zvyšovat celostní kompetentnost subjektů managementu jejich přípravou, vzděláváním – výchovou, výukou, výcvikem – na život a práci v globalizovaném hospodářském a společenském prostředí.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„Není možné zapomínat na skutečnosti, že při výrazném technickém pokroku je potřebné zachovávat a rozvíjet především humánní podstavu člověka, toleranci a zároveň vidět i výrazné rozdíly v životní úrovni lidí nejen v jednotlivých zemích, ale i v celosvětovém měřítku.“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250825" y="836613"/>
            <a:ext cx="86423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ctr">
              <a:lnSpc>
                <a:spcPct val="15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 b="1" u="sng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Postoje a motivace lidí k vzdělávání</a:t>
            </a:r>
            <a:endParaRPr kumimoji="0" lang="cs-CZ" sz="340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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systematické formování perspektivního kvalifikačního profilu subjektů manažmentu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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požadavky na pracovní místa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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potřeba rozvoje člověka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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duševní postoj a jeho aspekty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50825" y="49213"/>
            <a:ext cx="6772275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2200">
                <a:solidFill>
                  <a:schemeClr val="bg2"/>
                </a:solidFill>
              </a:rPr>
              <a:t>Příprava (vzdělávání) lidí na manažerskou kompetentnost  </a:t>
            </a: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250825" y="1408113"/>
            <a:ext cx="8642350" cy="43529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Systematické formování perspektivního kvalifikačního profilu = rozvoj osobních způsobilostí, racionální a samostatní myšlení a konání, osvojení si a uplatňování (v praxi) efektivní formy a moderní metody práce.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správný duševní postoj </a:t>
            </a:r>
            <a:r>
              <a:rPr lang="cs-CZ" sz="3600" b="1">
                <a:solidFill>
                  <a:schemeClr val="bg2"/>
                </a:solidFill>
                <a:sym typeface="Symbol" pitchFamily="18" charset="2"/>
              </a:rPr>
              <a:t></a:t>
            </a:r>
            <a:r>
              <a:rPr lang="cs-CZ" sz="4000" b="1">
                <a:solidFill>
                  <a:schemeClr val="bg2"/>
                </a:solidFill>
                <a:sym typeface="Symbol" pitchFamily="18" charset="2"/>
              </a:rPr>
              <a:t> </a:t>
            </a:r>
            <a:r>
              <a:rPr lang="cs-CZ">
                <a:solidFill>
                  <a:schemeClr val="bg2"/>
                </a:solidFill>
                <a:sym typeface="Wingdings 3" pitchFamily="18" charset="2"/>
              </a:rPr>
              <a:t>talent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„Když změníme svoje postoje, můžeme změnit svůj život.“ </a:t>
            </a:r>
          </a:p>
          <a:p>
            <a:pPr algn="r"/>
            <a:r>
              <a:rPr lang="cs-CZ">
                <a:solidFill>
                  <a:schemeClr val="bg2"/>
                </a:solidFill>
                <a:sym typeface="Wingdings 3" pitchFamily="18" charset="2"/>
              </a:rPr>
              <a:t>Wiliam James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250825" y="836613"/>
            <a:ext cx="86423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ctr">
              <a:lnSpc>
                <a:spcPct val="15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 b="1" u="sng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Přístupy k vzdělávání</a:t>
            </a:r>
            <a:endParaRPr kumimoji="0" lang="cs-CZ" sz="340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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Didaktický přístup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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Sokratovský přístup 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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Facilitativní (ulehčující, podporující) 	    	přístup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50825" y="49213"/>
            <a:ext cx="6772275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2200">
                <a:solidFill>
                  <a:schemeClr val="bg2"/>
                </a:solidFill>
              </a:rPr>
              <a:t>Příprava (vzdělávání) lidí na manažerskou kompetentnost  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50825" y="966788"/>
            <a:ext cx="8642350" cy="4838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Didaktický přístup – dominující postavení má ten, kdo vzdělává, vychovává, učí či vyučuje, trénuje, vede výcvik;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Vzdělavatel = aktivní 			Posluchač = pasivní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Rozumí probírané látce studenti?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Sokratovský přístup – pečlivě připravené otázky se kladou s cílem přivést účastníky vzdělávání k formulování odpovědi, k řešení nastoleného problému. Otázky se kladou postupně, krok za krokem.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Facilitativní přístup – pozornost je soustředěna na účastníka, jeho potřeby a zájmy;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Vzdělavatel = poradce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Podmínka – homogenní skupina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250825" y="836613"/>
            <a:ext cx="86423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ctr">
              <a:lnSpc>
                <a:spcPct val="15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 b="1" u="sng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Všeobecná klasifikace metod vzdělávání</a:t>
            </a:r>
            <a:endParaRPr kumimoji="0" lang="cs-CZ" sz="340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Ø"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Metody výchovy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Ø"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Metody výuky</a:t>
            </a:r>
          </a:p>
          <a:p>
            <a:pPr lvl="1">
              <a:lnSpc>
                <a:spcPct val="15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Ø"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Metody tréninku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250825" y="49213"/>
            <a:ext cx="6772275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2200">
                <a:solidFill>
                  <a:schemeClr val="bg2"/>
                </a:solidFill>
              </a:rPr>
              <a:t>Příprava (vzdělávání) lidí na manažerskou kompetentnost  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50825" y="817563"/>
            <a:ext cx="8642350" cy="52038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Metody výchovy = metody orientované na rozvoj osobnostních vlastností manažerů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přesvědčování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příkladování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Metody výuky = metody orientované na osvojení si vědomostí, znalostí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objasňování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vsugerování </a:t>
            </a:r>
          </a:p>
          <a:p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Metody tréninku = metody orientované na osvojení si a rozvoj manažerských dovedností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cvičení </a:t>
            </a:r>
          </a:p>
          <a:p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výcvik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250825" y="549275"/>
            <a:ext cx="8642350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 b="1" u="sng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Poslání a potřeba výchovy a metody výchovy</a:t>
            </a:r>
            <a:endParaRPr kumimoji="0" lang="cs-CZ" sz="340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Tx/>
              <a:buChar char="•"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Vymezení pojmu „výchova“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Tx/>
              <a:buChar char="•"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Význam výchovy ve vzdělávaní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METÓDY VÝCHOVY: 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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Metoda vzoru života úspěšných osobností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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Metoda emocionálního rozvoje osobnosti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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Rogerianska metoda zaměřena na člověka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</a:t>
            </a:r>
            <a:r>
              <a:rPr kumimoji="0" lang="cs-CZ" sz="34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Metoda KEMSAK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250825" y="49213"/>
            <a:ext cx="6772275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2200">
                <a:solidFill>
                  <a:schemeClr val="bg2"/>
                </a:solidFill>
              </a:rPr>
              <a:t>Příprava (vzdělávání) lidí na manažerskou kompetentnost  </a:t>
            </a:r>
          </a:p>
        </p:txBody>
      </p:sp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250825" y="1557338"/>
            <a:ext cx="8642350" cy="41544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457200" indent="-457200">
              <a:defRPr/>
            </a:pPr>
            <a:r>
              <a:rPr lang="cs-CZ" dirty="0">
                <a:solidFill>
                  <a:schemeClr val="bg2"/>
                </a:solidFill>
                <a:sym typeface="Wingdings 3" pitchFamily="18" charset="2"/>
              </a:rPr>
              <a:t>Výchova = citový, kognitivní a volní proces utváření a rozvoje fyzických, mentálních, poznávacích a charakterových vlastností člověka. Vrozené vlastnosti a vlastnosti získané výchovou určují jeho chování. </a:t>
            </a:r>
          </a:p>
          <a:p>
            <a:pPr marL="457200" indent="-457200">
              <a:defRPr/>
            </a:pPr>
            <a:endParaRPr lang="cs-CZ" dirty="0">
              <a:solidFill>
                <a:schemeClr val="bg2"/>
              </a:solidFill>
              <a:sym typeface="Wingdings 3" pitchFamily="18" charset="2"/>
            </a:endParaRPr>
          </a:p>
          <a:p>
            <a:pPr marL="457200" indent="-457200">
              <a:defRPr/>
            </a:pPr>
            <a:r>
              <a:rPr lang="cs-CZ" dirty="0">
                <a:solidFill>
                  <a:schemeClr val="bg2"/>
                </a:solidFill>
                <a:sym typeface="Wingdings 3" pitchFamily="18" charset="2"/>
              </a:rPr>
              <a:t>Metody výchovy: 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dirty="0">
                <a:solidFill>
                  <a:schemeClr val="bg2"/>
                </a:solidFill>
                <a:sym typeface="Wingdings 3" pitchFamily="18" charset="2"/>
              </a:rPr>
              <a:t>Metoda vzoru života úspěšných lidí. 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dirty="0">
                <a:solidFill>
                  <a:schemeClr val="bg2"/>
                </a:solidFill>
                <a:sym typeface="Wingdings 3" pitchFamily="18" charset="2"/>
              </a:rPr>
              <a:t>Metoda emocionálního rozvoje osobnosti. 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dirty="0" err="1">
                <a:solidFill>
                  <a:schemeClr val="bg2"/>
                </a:solidFill>
                <a:sym typeface="Wingdings 3" pitchFamily="18" charset="2"/>
              </a:rPr>
              <a:t>Rogeriánská</a:t>
            </a:r>
            <a:r>
              <a:rPr lang="cs-CZ" dirty="0">
                <a:solidFill>
                  <a:schemeClr val="bg2"/>
                </a:solidFill>
                <a:sym typeface="Wingdings 3" pitchFamily="18" charset="2"/>
              </a:rPr>
              <a:t> metoda zaměřená na člověka = Metoda PCA. 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dirty="0">
                <a:solidFill>
                  <a:schemeClr val="bg2"/>
                </a:solidFill>
                <a:sym typeface="Wingdings 3" pitchFamily="18" charset="2"/>
              </a:rPr>
              <a:t>Metoda KEMSAK </a:t>
            </a:r>
            <a:r>
              <a:rPr kumimoji="0" lang="cs-CZ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kumimoji="0" lang="cs-CZ" dirty="0" err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kognitivizace</a:t>
            </a:r>
            <a:r>
              <a:rPr kumimoji="0" lang="cs-CZ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 </a:t>
            </a:r>
            <a:r>
              <a:rPr kumimoji="0" lang="cs-CZ" dirty="0" err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emocionalizace</a:t>
            </a:r>
            <a:r>
              <a:rPr kumimoji="0" lang="cs-CZ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 motivace, socializace, </a:t>
            </a:r>
            <a:r>
              <a:rPr kumimoji="0" lang="cs-CZ" dirty="0" err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axiologizace</a:t>
            </a:r>
            <a:r>
              <a:rPr kumimoji="0" lang="cs-CZ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 </a:t>
            </a:r>
            <a:r>
              <a:rPr kumimoji="0" lang="cs-CZ" dirty="0" err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kreativizace</a:t>
            </a:r>
            <a:r>
              <a:rPr kumimoji="0" lang="cs-CZ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cs-CZ" dirty="0">
                <a:solidFill>
                  <a:schemeClr val="bg2"/>
                </a:solidFill>
                <a:sym typeface="Wingdings 3" pitchFamily="18" charset="2"/>
              </a:rPr>
              <a:t>.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250825" y="333375"/>
            <a:ext cx="864235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ctr">
              <a:lnSpc>
                <a:spcPct val="15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cs-CZ" sz="3000" b="1" u="sng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Poslání, potřeba a metody osvojování si (výuky a studia) poznatků</a:t>
            </a:r>
            <a:endParaRPr kumimoji="0" lang="cs-CZ" sz="30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kumimoji="0" lang="cs-CZ" sz="3000" b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Formy</a:t>
            </a:r>
            <a:r>
              <a:rPr kumimoji="0" lang="cs-CZ" sz="3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utváření, získávání a studia poznatků z managementu: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kumimoji="0" lang="cs-CZ" sz="3000" i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</a:t>
            </a:r>
            <a:r>
              <a:rPr kumimoji="0" lang="cs-CZ" sz="3000" i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zevšeobecněním vlastních zkušeností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kumimoji="0" lang="cs-CZ" sz="3000" i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</a:t>
            </a:r>
            <a:r>
              <a:rPr kumimoji="0" lang="cs-CZ" sz="3000" i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zevšeobecněním zkušeností jiných lidí a jejich napodobováním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kumimoji="0" lang="cs-CZ" sz="3000" i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</a:t>
            </a:r>
            <a:r>
              <a:rPr kumimoji="0" lang="cs-CZ" sz="3000" i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studiem již zevšeobecněných poznatků odborníky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kumimoji="0" lang="cs-CZ" sz="3000" b="1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10 zásad </a:t>
            </a:r>
            <a:r>
              <a:rPr kumimoji="0" lang="cs-CZ" sz="3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použitelných při osvojovaní si poznatků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kumimoji="0" lang="cs-CZ" sz="3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Metody výuky a studia poznatků z </a:t>
            </a:r>
            <a:r>
              <a:rPr kumimoji="0" lang="cs-CZ" sz="3000" dirty="0" err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manažmentu</a:t>
            </a:r>
            <a:r>
              <a:rPr kumimoji="0" lang="cs-CZ" sz="3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kumimoji="0" lang="cs-CZ" sz="3000" dirty="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* přednáška, * seminář (kolokvium), * </a:t>
            </a:r>
            <a:r>
              <a:rPr kumimoji="0" lang="cs-CZ" sz="3000" dirty="0" err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superučení</a:t>
            </a:r>
            <a:endParaRPr kumimoji="0" lang="cs-CZ" sz="3000" dirty="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250825" y="49213"/>
            <a:ext cx="6772275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2200">
                <a:solidFill>
                  <a:schemeClr val="bg2"/>
                </a:solidFill>
              </a:rPr>
              <a:t>Příprava (vzdělávání) lidí na manažerskou kompetentnost  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50825" y="549275"/>
            <a:ext cx="8642350" cy="59340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/>
            <a:r>
              <a:rPr lang="cs-CZ">
                <a:solidFill>
                  <a:schemeClr val="bg2"/>
                </a:solidFill>
                <a:sym typeface="Wingdings 3" pitchFamily="18" charset="2"/>
              </a:rPr>
              <a:t>Zásady: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Pracovat vytrvale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Učit se s chutí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Rozvrhnout si dobře práci i čas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Vypěstovat si důvěru ve vlastní síly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Pracovat svědomitě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Mít před sebou velké cíle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Být k sobě náročný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Účelně si naplánovat přestávky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Vytvořit si příjemné prostředí </a:t>
            </a:r>
          </a:p>
          <a:p>
            <a:pPr marL="457200" indent="-457200">
              <a:buFontTx/>
              <a:buAutoNum type="arabicPeriod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Samostatně myslet </a:t>
            </a:r>
          </a:p>
          <a:p>
            <a:pPr marL="457200" indent="-457200"/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pPr marL="457200" indent="-457200"/>
            <a:r>
              <a:rPr lang="cs-CZ">
                <a:solidFill>
                  <a:schemeClr val="bg2"/>
                </a:solidFill>
                <a:sym typeface="Wingdings 3" pitchFamily="18" charset="2"/>
              </a:rPr>
              <a:t> Metody výuky: </a:t>
            </a:r>
          </a:p>
          <a:p>
            <a:pPr marL="457200" indent="-457200"/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přednáška </a:t>
            </a:r>
          </a:p>
          <a:p>
            <a:pPr marL="457200" indent="-457200"/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seminář </a:t>
            </a:r>
          </a:p>
          <a:p>
            <a:pPr marL="457200" indent="-457200"/>
            <a:r>
              <a:rPr lang="cs-CZ">
                <a:solidFill>
                  <a:schemeClr val="bg2"/>
                </a:solidFill>
                <a:sym typeface="Wingdings 3" pitchFamily="18" charset="2"/>
              </a:rPr>
              <a:t>	- superučení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250825" y="549275"/>
            <a:ext cx="864235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algn="ctr">
              <a:lnSpc>
                <a:spcPct val="150000"/>
              </a:lnSpc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pl-PL" sz="3000" b="1" u="sng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Poslání, potřeba a metody tréninku</a:t>
            </a:r>
            <a:endParaRPr kumimoji="0" lang="cs-CZ" sz="300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Tx/>
              <a:buChar char="•"/>
              <a:defRPr/>
            </a:pPr>
            <a:r>
              <a:rPr kumimoji="0" lang="cs-CZ" sz="30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zdokonalování zručností tréninkem 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Tx/>
              <a:buChar char="•"/>
              <a:defRPr/>
            </a:pPr>
            <a:r>
              <a:rPr kumimoji="0" lang="cs-CZ" sz="30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pojem „trénink“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kumimoji="0" lang="cs-CZ" sz="3000" b="1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METODY TRÉNINKU: 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q"/>
              <a:defRPr/>
            </a:pPr>
            <a:r>
              <a:rPr kumimoji="0" lang="cs-CZ" sz="30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Metoda manažerských her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q"/>
              <a:defRPr/>
            </a:pPr>
            <a:r>
              <a:rPr kumimoji="0" lang="cs-CZ" sz="30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Metoda praktického procvičování 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q"/>
              <a:defRPr/>
            </a:pPr>
            <a:r>
              <a:rPr kumimoji="0" lang="cs-CZ" sz="30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Metoda In Basket 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q"/>
              <a:defRPr/>
            </a:pPr>
            <a:r>
              <a:rPr kumimoji="0" lang="cs-CZ" sz="30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Metoda manažerských simulaci 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q"/>
              <a:defRPr/>
            </a:pPr>
            <a:r>
              <a:rPr kumimoji="0" lang="cs-CZ" sz="30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Metoda případových studií </a:t>
            </a:r>
          </a:p>
          <a:p>
            <a:pPr lvl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q"/>
              <a:defRPr/>
            </a:pPr>
            <a:r>
              <a:rPr kumimoji="0" lang="cs-CZ" sz="30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Metody výcviku „outdoor“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250825" y="49213"/>
            <a:ext cx="6772275" cy="4270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2200">
                <a:solidFill>
                  <a:schemeClr val="bg2"/>
                </a:solidFill>
              </a:rPr>
              <a:t>Příprava (vzdělávání) lidí na manažerskou kompetentnost  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50825" y="549275"/>
            <a:ext cx="8642350" cy="52038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/>
            <a:r>
              <a:rPr lang="cs-CZ">
                <a:solidFill>
                  <a:schemeClr val="bg2"/>
                </a:solidFill>
                <a:sym typeface="Wingdings 3" pitchFamily="18" charset="2"/>
              </a:rPr>
              <a:t>Trénink = schopnost lidí v praxi realizovat osvojené dovednosti – dovednost je schopnost pohotově, správně, rychle a s co nejmenší námahou realizovat nabyté vědomosti v praktické činnosti. </a:t>
            </a:r>
          </a:p>
          <a:p>
            <a:pPr marL="457200" indent="-457200"/>
            <a:endParaRPr lang="cs-CZ">
              <a:solidFill>
                <a:schemeClr val="bg2"/>
              </a:solidFill>
              <a:sym typeface="Wingdings 3" pitchFamily="18" charset="2"/>
            </a:endParaRPr>
          </a:p>
          <a:p>
            <a:pPr marL="457200" indent="-457200"/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Metody tréninku: </a:t>
            </a:r>
          </a:p>
          <a:p>
            <a:pPr marL="457200" indent="-457200">
              <a:buFontTx/>
              <a:buChar char="-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Metoda manažerských her </a:t>
            </a:r>
          </a:p>
          <a:p>
            <a:pPr marL="457200" indent="-457200">
              <a:buFontTx/>
              <a:buChar char="-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Metoda praktického procvičování </a:t>
            </a:r>
          </a:p>
          <a:p>
            <a:pPr marL="457200" indent="-457200">
              <a:buFontTx/>
              <a:buChar char="-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Metoda In basket </a:t>
            </a:r>
          </a:p>
          <a:p>
            <a:pPr marL="457200" indent="-457200">
              <a:buFontTx/>
              <a:buChar char="-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Metoda manažerských simulací </a:t>
            </a:r>
          </a:p>
          <a:p>
            <a:pPr marL="457200" indent="-457200">
              <a:buFontTx/>
              <a:buChar char="-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Metoda případových studií </a:t>
            </a:r>
          </a:p>
          <a:p>
            <a:pPr marL="914400" lvl="1" indent="-457200">
              <a:buFontTx/>
              <a:buChar char="-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workshop </a:t>
            </a:r>
          </a:p>
          <a:p>
            <a:pPr marL="914400" lvl="1" indent="-457200">
              <a:buFontTx/>
              <a:buChar char="-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brainstorming </a:t>
            </a:r>
          </a:p>
          <a:p>
            <a:pPr marL="457200" indent="-457200">
              <a:buFontTx/>
              <a:buChar char="-"/>
            </a:pPr>
            <a:r>
              <a:rPr lang="cs-CZ">
                <a:solidFill>
                  <a:schemeClr val="bg2"/>
                </a:solidFill>
                <a:sym typeface="Wingdings 3" pitchFamily="18" charset="2"/>
              </a:rPr>
              <a:t>Metody výcviku „outdoor“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kolení">
  <a:themeElements>
    <a:clrScheme name="Školení 5">
      <a:dk1>
        <a:srgbClr val="000000"/>
      </a:dk1>
      <a:lt1>
        <a:srgbClr val="FFFFFF"/>
      </a:lt1>
      <a:dk2>
        <a:srgbClr val="993300"/>
      </a:dk2>
      <a:lt2>
        <a:srgbClr val="FFCC66"/>
      </a:lt2>
      <a:accent1>
        <a:srgbClr val="FF6633"/>
      </a:accent1>
      <a:accent2>
        <a:srgbClr val="FFFF00"/>
      </a:accent2>
      <a:accent3>
        <a:srgbClr val="CAADAA"/>
      </a:accent3>
      <a:accent4>
        <a:srgbClr val="DADADA"/>
      </a:accent4>
      <a:accent5>
        <a:srgbClr val="FFB8AD"/>
      </a:accent5>
      <a:accent6>
        <a:srgbClr val="E7E700"/>
      </a:accent6>
      <a:hlink>
        <a:srgbClr val="CC0000"/>
      </a:hlink>
      <a:folHlink>
        <a:srgbClr val="CC6600"/>
      </a:folHlink>
    </a:clrScheme>
    <a:fontScheme name="Školení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Školení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kolení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kolení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kolení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kolení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Office\Templates\1051\Školení.pot</Template>
  <TotalTime>497</TotalTime>
  <Words>791</Words>
  <Application>Microsoft Office PowerPoint</Application>
  <PresentationFormat>Předvádění na obrazovce (4:3)</PresentationFormat>
  <Paragraphs>150</Paragraphs>
  <Slides>17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Školení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Školení</dc:title>
  <dc:creator>EU</dc:creator>
  <cp:lastModifiedBy>ladova</cp:lastModifiedBy>
  <cp:revision>150</cp:revision>
  <cp:lastPrinted>1601-01-01T00:00:00Z</cp:lastPrinted>
  <dcterms:created xsi:type="dcterms:W3CDTF">2006-08-11T06:18:09Z</dcterms:created>
  <dcterms:modified xsi:type="dcterms:W3CDTF">2012-09-19T08:32:59Z</dcterms:modified>
</cp:coreProperties>
</file>